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997" r:id="rId3"/>
  </p:sldMasterIdLst>
  <p:sldIdLst>
    <p:sldId id="347" r:id="rId4"/>
    <p:sldId id="365" r:id="rId5"/>
    <p:sldId id="371" r:id="rId6"/>
    <p:sldId id="370" r:id="rId7"/>
    <p:sldId id="369" r:id="rId8"/>
    <p:sldId id="378" r:id="rId9"/>
    <p:sldId id="359" r:id="rId10"/>
    <p:sldId id="377" r:id="rId11"/>
    <p:sldId id="358" r:id="rId12"/>
    <p:sldId id="360" r:id="rId13"/>
    <p:sldId id="361" r:id="rId14"/>
    <p:sldId id="362" r:id="rId15"/>
    <p:sldId id="363" r:id="rId16"/>
    <p:sldId id="364" r:id="rId17"/>
    <p:sldId id="351" r:id="rId18"/>
    <p:sldId id="311" r:id="rId19"/>
    <p:sldId id="350" r:id="rId20"/>
    <p:sldId id="352" r:id="rId21"/>
    <p:sldId id="373" r:id="rId22"/>
    <p:sldId id="376" r:id="rId23"/>
    <p:sldId id="374" r:id="rId24"/>
    <p:sldId id="375" r:id="rId25"/>
    <p:sldId id="367" r:id="rId26"/>
    <p:sldId id="368" r:id="rId27"/>
    <p:sldId id="37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08" y="8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86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04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42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6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56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29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39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80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522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3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912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91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148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34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725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82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7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ebp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.visual-paradigm.com/" TargetMode="External"/><Relationship Id="rId3" Type="http://schemas.openxmlformats.org/officeDocument/2006/relationships/image" Target="../media/image36.gif"/><Relationship Id="rId7" Type="http://schemas.openxmlformats.org/officeDocument/2006/relationships/hyperlink" Target="https://javaee.github.io/javaee-spec/javadocs/" TargetMode="External"/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react.io/docs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www.javatpoint.com/java-mail-api-tutoria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-268941" y="1863488"/>
            <a:ext cx="1114761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5400" dirty="0" smtClean="0">
                <a:solidFill>
                  <a:srgbClr val="FF0000"/>
                </a:solidFill>
                <a:latin typeface="+mj-lt"/>
              </a:rPr>
              <a:t>Annapurna Online Food Delivery.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	</a:t>
            </a:r>
          </a:p>
          <a:p>
            <a:pPr algn="r"/>
            <a:r>
              <a:rPr lang="en-US" sz="3200" dirty="0" smtClean="0">
                <a:solidFill>
                  <a:schemeClr val="accent1"/>
                </a:solidFill>
                <a:latin typeface="+mj-lt"/>
              </a:rPr>
              <a:t>Swaad Aapulkicha…!  </a:t>
            </a:r>
            <a:endParaRPr lang="en-US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7382435" y="5352866"/>
            <a:ext cx="38144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Presented </a:t>
            </a:r>
            <a:r>
              <a:rPr lang="en-GB" altLang="ko-KR" sz="2400" dirty="0" smtClean="0">
                <a:cs typeface="Arial" pitchFamily="34" charset="0"/>
              </a:rPr>
              <a:t>By-</a:t>
            </a:r>
            <a:endParaRPr lang="en-GB" altLang="ko-KR" sz="2400" dirty="0">
              <a:cs typeface="Arial" pitchFamily="34" charset="0"/>
            </a:endParaRPr>
          </a:p>
          <a:p>
            <a:pPr algn="r"/>
            <a:r>
              <a:rPr lang="en-GB" altLang="ko-KR" sz="2400" dirty="0" smtClean="0">
                <a:cs typeface="Arial" pitchFamily="34" charset="0"/>
              </a:rPr>
              <a:t>  Aditya Pawaskar(229004).</a:t>
            </a: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28" y="620879"/>
            <a:ext cx="1713927" cy="150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7387" y="620879"/>
            <a:ext cx="3090175" cy="124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15583" y="5191323"/>
            <a:ext cx="3043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Guided By-</a:t>
            </a:r>
          </a:p>
          <a:p>
            <a:r>
              <a:rPr lang="en-US" sz="3200" dirty="0" smtClean="0"/>
              <a:t>Sonali Nikam.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044744" y="6183863"/>
            <a:ext cx="481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Rohan Sakale(229080</a:t>
            </a:r>
            <a:r>
              <a:rPr lang="en-GB" altLang="ko-KR" sz="2400" dirty="0" smtClean="0">
                <a:cs typeface="Arial" pitchFamily="34" charset="0"/>
              </a:rPr>
              <a:t>). 	</a:t>
            </a:r>
            <a:endParaRPr lang="en-GB" altLang="ko-K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39" y="0"/>
            <a:ext cx="67087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0949" y="5930537"/>
            <a:ext cx="29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Faculty Activity Diagram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182881"/>
            <a:ext cx="5482985" cy="6439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0" y="182880"/>
            <a:ext cx="5879460" cy="643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23"/>
            <a:ext cx="6430211" cy="321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824"/>
            <a:ext cx="6430211" cy="3925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39" y="-121023"/>
            <a:ext cx="5747615" cy="7139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0582" y="6048104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Class Diagram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rot="16200000" flipH="1">
            <a:off x="3092629" y="3621677"/>
            <a:ext cx="6439989" cy="3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1669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Screen Shots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Specification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5816109" y="1551297"/>
            <a:ext cx="5966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b="1" dirty="0">
                <a:solidFill>
                  <a:schemeClr val="bg1"/>
                </a:solidFill>
              </a:rPr>
              <a:t>The application will use JavaScript, </a:t>
            </a:r>
            <a:r>
              <a:rPr lang="en-US" b="1" dirty="0" smtClean="0">
                <a:solidFill>
                  <a:schemeClr val="bg1"/>
                </a:solidFill>
              </a:rPr>
              <a:t>java, React </a:t>
            </a:r>
            <a:r>
              <a:rPr lang="en-US" b="1" dirty="0">
                <a:solidFill>
                  <a:schemeClr val="bg1"/>
                </a:solidFill>
              </a:rPr>
              <a:t>as main web technologies.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HTTP and FTP protocols are used as communication protocols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err="1" smtClean="0">
                <a:solidFill>
                  <a:schemeClr val="bg1"/>
                </a:solidFill>
              </a:rPr>
              <a:t>Mysql</a:t>
            </a:r>
            <a:r>
              <a:rPr lang="en-US" b="1" dirty="0" smtClean="0">
                <a:solidFill>
                  <a:schemeClr val="bg1"/>
                </a:solidFill>
              </a:rPr>
              <a:t> database is used for data storing.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GB" b="1" dirty="0">
                <a:solidFill>
                  <a:schemeClr val="bg1"/>
                </a:solidFill>
              </a:rPr>
              <a:t>SMTP protocol is used for Email communication.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Several types of validations make this web application a secured one and SQL Injections can also be prevented.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Since </a:t>
            </a:r>
            <a:r>
              <a:rPr lang="en-US" b="1" dirty="0" smtClean="0">
                <a:solidFill>
                  <a:schemeClr val="bg1"/>
                </a:solidFill>
              </a:rPr>
              <a:t>Annapurna </a:t>
            </a:r>
            <a:r>
              <a:rPr lang="en-US" b="1" dirty="0">
                <a:solidFill>
                  <a:schemeClr val="bg1"/>
                </a:solidFill>
              </a:rPr>
              <a:t>Online Portal is a web-based application, internet connection must be established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smtClean="0">
                <a:solidFill>
                  <a:schemeClr val="bg1"/>
                </a:solidFill>
              </a:rPr>
              <a:t>This application helps to connect between the user and various restaurant to deliver the food via online service.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323528" y="334184"/>
            <a:ext cx="11573197" cy="72424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 to be discussed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03AA2BC-49B1-466E-A167-64AEAF6946A3}"/>
              </a:ext>
            </a:extLst>
          </p:cNvPr>
          <p:cNvSpPr txBox="1"/>
          <p:nvPr/>
        </p:nvSpPr>
        <p:spPr>
          <a:xfrm>
            <a:off x="1724297" y="3500243"/>
            <a:ext cx="20170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sz="1400" b="1" dirty="0">
              <a:solidFill>
                <a:schemeClr val="bg1"/>
              </a:solidFill>
            </a:endParaRPr>
          </a:p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6010" y="1683986"/>
            <a:ext cx="19086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52235" y="1149320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Introduction</a:t>
            </a:r>
            <a:endParaRPr lang="en-IN" sz="2000" b="1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352235" y="1613587"/>
            <a:ext cx="170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Motivation</a:t>
            </a:r>
            <a:endParaRPr lang="en-IN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8" y="2050616"/>
            <a:ext cx="225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3528" y="2875244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Screenshots</a:t>
            </a:r>
            <a:endParaRPr lang="en-IN" sz="2000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323528" y="2472724"/>
            <a:ext cx="215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UML Diagram</a:t>
            </a:r>
            <a:endParaRPr lang="en-IN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51332" y="3283105"/>
            <a:ext cx="229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</a:t>
            </a:r>
            <a:endParaRPr lang="en-IN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51332" y="3743903"/>
            <a:ext cx="372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S/W and H/W Requirement</a:t>
            </a:r>
            <a:endParaRPr lang="en-IN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72820" y="4146679"/>
            <a:ext cx="279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Advantages</a:t>
            </a:r>
            <a:endParaRPr lang="en-IN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51332" y="4595843"/>
            <a:ext cx="26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Disadvantages</a:t>
            </a:r>
            <a:endParaRPr lang="en-IN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51332" y="4995953"/>
            <a:ext cx="236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Conclusion</a:t>
            </a:r>
            <a:endParaRPr lang="en-IN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78459" y="5419824"/>
            <a:ext cx="457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Enhancement</a:t>
            </a:r>
            <a:endParaRPr lang="en-IN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72820" y="5858553"/>
            <a:ext cx="248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References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090524" y="955276"/>
            <a:ext cx="100714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en-GB" altLang="ko-KR" sz="44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S/W and H/W Requirements</a:t>
            </a:r>
            <a:endParaRPr lang="ko-KR" altLang="en-US" sz="44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0" y="1724717"/>
            <a:ext cx="5966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Server Side: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Intel® </a:t>
            </a:r>
            <a:r>
              <a:rPr lang="en-US" dirty="0" smtClean="0">
                <a:solidFill>
                  <a:schemeClr val="bg1"/>
                </a:solidFill>
              </a:rPr>
              <a:t>Core i5 8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Gen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1TB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8GB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10, Linux 6 </a:t>
            </a:r>
          </a:p>
          <a:p>
            <a:r>
              <a:rPr lang="en-US" b="1" dirty="0">
                <a:solidFill>
                  <a:schemeClr val="bg1"/>
                </a:solidFill>
              </a:rPr>
              <a:t>Database: </a:t>
            </a: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u="sng" dirty="0">
                <a:solidFill>
                  <a:schemeClr val="bg1"/>
                </a:solidFill>
              </a:rPr>
              <a:t>Client Side (minimum requirement):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 Dual Core</a:t>
            </a: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500GB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4GB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</a:t>
            </a:r>
            <a:r>
              <a:rPr lang="en-US" dirty="0" smtClean="0">
                <a:solidFill>
                  <a:schemeClr val="bg1"/>
                </a:solidFill>
              </a:rPr>
              <a:t>10, </a:t>
            </a:r>
            <a:r>
              <a:rPr lang="en-US" dirty="0">
                <a:solidFill>
                  <a:schemeClr val="bg1"/>
                </a:solidFill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Advantages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48509"/>
            <a:ext cx="609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Manage Customer Orders.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Triangle Coordination between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Customer, restaurant </a:t>
            </a:r>
            <a:r>
              <a:rPr lang="en-GB" sz="2400" dirty="0" err="1" smtClean="0">
                <a:solidFill>
                  <a:srgbClr val="FFFF00"/>
                </a:solidFill>
              </a:rPr>
              <a:t>Manager,Delivery</a:t>
            </a:r>
            <a:r>
              <a:rPr lang="en-GB" sz="2400" dirty="0" smtClean="0">
                <a:solidFill>
                  <a:srgbClr val="FFFF00"/>
                </a:solidFill>
              </a:rPr>
              <a:t> person.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Quick delivery of meals 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Employment generation.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>
                <a:solidFill>
                  <a:srgbClr val="FFFF00"/>
                </a:solidFill>
              </a:rPr>
              <a:t>All requirements at one </a:t>
            </a:r>
            <a:r>
              <a:rPr lang="en-GB" sz="2400" dirty="0" smtClean="0">
                <a:solidFill>
                  <a:srgbClr val="FFFF00"/>
                </a:solidFill>
              </a:rPr>
              <a:t>platform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Cross cultural connection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transformation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Maintained </a:t>
            </a:r>
            <a:r>
              <a:rPr lang="en-GB" sz="2400" dirty="0" err="1" smtClean="0">
                <a:solidFill>
                  <a:srgbClr val="FFFF00"/>
                </a:solidFill>
              </a:rPr>
              <a:t>hygine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2732391" y="368479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4800" i="1" dirty="0">
                <a:solidFill>
                  <a:srgbClr val="FFFF00"/>
                </a:solidFill>
                <a:latin typeface="+mj-lt"/>
                <a:cs typeface="Arial" pitchFamily="34" charset="0"/>
              </a:rPr>
              <a:t>Disadvantages</a:t>
            </a:r>
            <a:endParaRPr lang="ko-KR" altLang="en-US" sz="4800" i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509" y="4507137"/>
            <a:ext cx="57476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Delivery may get late due to high requirement of food</a:t>
            </a:r>
          </a:p>
          <a:p>
            <a:pPr algn="just"/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Availability of required food may not be available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184215" y="2744531"/>
            <a:ext cx="5822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/>
                </a:solidFill>
              </a:rPr>
              <a:t>Online food delivery system is process of ordering food through single web portal with access to multiple restaurants at the same time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customers an access to various food items from various hotels and helps to try new foods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restaurant manager to increase the business of their hotel.it also provide home delivery of foods with help of delivery person.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Conclusion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67788" y="3000408"/>
            <a:ext cx="5172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This project can be enhanced further by adding payable additional </a:t>
            </a:r>
            <a:r>
              <a:rPr lang="en-US" b="1" dirty="0" smtClean="0"/>
              <a:t>hotels, </a:t>
            </a:r>
            <a:r>
              <a:rPr lang="en-US" b="1" dirty="0"/>
              <a:t>online feedback system</a:t>
            </a:r>
            <a:r>
              <a:rPr lang="en-US" b="1" dirty="0" smtClean="0"/>
              <a:t>, local mess </a:t>
            </a:r>
            <a:r>
              <a:rPr lang="en-US" b="1" dirty="0"/>
              <a:t>for the members to </a:t>
            </a:r>
            <a:r>
              <a:rPr lang="en-US" b="1" dirty="0" smtClean="0"/>
              <a:t>increase </a:t>
            </a:r>
            <a:r>
              <a:rPr lang="en-US" b="1" dirty="0"/>
              <a:t>the </a:t>
            </a:r>
            <a:r>
              <a:rPr lang="en-US" b="1" dirty="0" smtClean="0"/>
              <a:t>variety </a:t>
            </a:r>
            <a:r>
              <a:rPr lang="en-US" b="1" dirty="0"/>
              <a:t>of the </a:t>
            </a:r>
            <a:r>
              <a:rPr lang="en-US" b="1" dirty="0" smtClean="0"/>
              <a:t>foods.</a:t>
            </a:r>
            <a:endParaRPr lang="en-US" b="1" dirty="0"/>
          </a:p>
          <a:p>
            <a:pPr algn="just"/>
            <a:r>
              <a:rPr lang="en-US" b="1" dirty="0"/>
              <a:t> The software is flexible enough to be modified and implemented as per future requirements.</a:t>
            </a:r>
          </a:p>
          <a:p>
            <a:pPr algn="just"/>
            <a:r>
              <a:rPr lang="en-US" b="1" dirty="0"/>
              <a:t> We have tried our Best to present this free and user–friendly website to Institutes.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979714" y="258121"/>
            <a:ext cx="89219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Future Enhancement</a:t>
            </a:r>
            <a:endParaRPr lang="ko-KR" altLang="en-US" sz="48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6052455" y="1815741"/>
            <a:ext cx="583909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u="sng" dirty="0" smtClean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https</a:t>
            </a:r>
            <a:r>
              <a:rPr lang="en-US" u="sng" dirty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://www.javatpoint.com/java-mail-api-tutorial</a:t>
            </a:r>
            <a:endParaRPr lang="en-US" u="sng" dirty="0">
              <a:solidFill>
                <a:srgbClr val="FFFFFF"/>
              </a:solidFill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5"/>
              </a:rPr>
              <a:t>https://www.w3schools.com/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6"/>
              </a:rPr>
              <a:t>https</a:t>
            </a:r>
            <a:r>
              <a:rPr lang="en-US" dirty="0" smtClean="0">
                <a:latin typeface="Times New Roman"/>
                <a:ea typeface="Times New Roman"/>
                <a:hlinkClick r:id="rId6"/>
              </a:rPr>
              <a:t>://react.io/docs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7"/>
              </a:rPr>
              <a:t>https://javaee.github.io/javaee-spec/javadocs</a:t>
            </a:r>
            <a:r>
              <a:rPr lang="en-US" dirty="0" smtClean="0">
                <a:latin typeface="Times New Roman"/>
                <a:ea typeface="Times New Roman"/>
                <a:hlinkClick r:id="rId7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8"/>
              </a:rPr>
              <a:t>https://online.visual-paradigm.com</a:t>
            </a:r>
            <a:r>
              <a:rPr lang="en-US" dirty="0" smtClean="0">
                <a:latin typeface="Times New Roman"/>
                <a:ea typeface="Times New Roman"/>
                <a:hlinkClick r:id="rId8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</a:rPr>
              <a:t>https://www.geeksforgeeks.org/</a:t>
            </a: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endParaRPr lang="en-US" dirty="0">
              <a:latin typeface="Times New Roman"/>
              <a:ea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References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3894993" y="5995312"/>
            <a:ext cx="12192000" cy="1205491"/>
            <a:chOff x="74" y="4798613"/>
            <a:chExt cx="12192000" cy="120549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74" y="4798613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cs typeface="Arial" pitchFamily="34" charset="0"/>
                </a:rPr>
                <a:t>THANK YOU</a:t>
              </a:r>
              <a:endParaRPr lang="ko-KR" altLang="en-US" sz="6000" dirty="0"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2194562" y="167472"/>
            <a:ext cx="71593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5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545" y="2036619"/>
            <a:ext cx="11263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Annapurna food Portal is a web system that provides the </a:t>
            </a:r>
            <a:r>
              <a:rPr lang="en-US" sz="2400" b="1" dirty="0" smtClean="0"/>
              <a:t>function and features to authenticate and identify the customers(users</a:t>
            </a:r>
            <a:r>
              <a:rPr lang="en-US" sz="2400" b="1" dirty="0"/>
              <a:t>),restaurant managers and delivery persons. Portal provide user with easy, personalized web-interface for facilitating access to restaurant information and food services that are of primary relevance and interests to the users. Annapurna food Portal is nothing but a portal which thinks customers as the main target users and provides so many useful services to customers at a single place. It helps to deliver various cuisine from various restaurant to customers with the help of delivery person.</a:t>
            </a:r>
          </a:p>
          <a:p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311264-372A-4326-97EC-9A0EC55610B4}"/>
              </a:ext>
            </a:extLst>
          </p:cNvPr>
          <p:cNvSpPr txBox="1"/>
          <p:nvPr/>
        </p:nvSpPr>
        <p:spPr>
          <a:xfrm>
            <a:off x="242047" y="2271395"/>
            <a:ext cx="11237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Various people where not able to visit the hotel due to their physical disabilities and the rush at the restaurant so to ease their difficulties.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78A5D7-01DA-4270-B210-34E6FA47678F}"/>
              </a:ext>
            </a:extLst>
          </p:cNvPr>
          <p:cNvSpPr txBox="1"/>
          <p:nvPr/>
        </p:nvSpPr>
        <p:spPr>
          <a:xfrm>
            <a:off x="242047" y="3308325"/>
            <a:ext cx="1126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provide employment opportunity to various unemployed people, to get the employment. 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37693" y="4063236"/>
            <a:ext cx="11224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It will help to taste the various famous food verities from various places at a single door . 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86EBB8-367D-4A3E-9C2A-B1C6BD1F9605}"/>
              </a:ext>
            </a:extLst>
          </p:cNvPr>
          <p:cNvSpPr txBox="1"/>
          <p:nvPr/>
        </p:nvSpPr>
        <p:spPr>
          <a:xfrm>
            <a:off x="242047" y="1378843"/>
            <a:ext cx="112198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000" dirty="0">
                <a:cs typeface="Arial" pitchFamily="34" charset="0"/>
              </a:rPr>
              <a:t>Now a days </a:t>
            </a:r>
            <a:r>
              <a:rPr lang="en-US" altLang="ko-KR" sz="2000" dirty="0" smtClean="0">
                <a:cs typeface="Arial" pitchFamily="34" charset="0"/>
              </a:rPr>
              <a:t>people wants variety in their meals. Taste cuisine from other parts of their own state as well as food from outside their own state.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>
                <a:latin typeface="+mj-lt"/>
                <a:cs typeface="Arial" pitchFamily="34" charset="0"/>
              </a:rPr>
              <a:t>          </a:t>
            </a:r>
            <a:r>
              <a:rPr lang="en-GB" altLang="ko-KR" sz="4800" b="1" smtClean="0">
                <a:latin typeface="+mj-lt"/>
                <a:cs typeface="Arial" pitchFamily="34" charset="0"/>
              </a:rPr>
              <a:t>     Motivation</a:t>
            </a:r>
            <a:endParaRPr lang="ko-KR" altLang="en-US" sz="4800" b="1" dirty="0"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48577" y="4766633"/>
            <a:ext cx="11224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reduce the extra resource consumption like electricity, over utilization of water ,reducing the global warming by providing door to door service with the help of electrical vehicle. </a:t>
            </a:r>
            <a:endParaRPr lang="en-US" altLang="ko-K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1411941" y="1411942"/>
            <a:ext cx="103903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The main purpose of this system, is to </a:t>
            </a:r>
            <a:r>
              <a:rPr lang="en-US" sz="2000" b="1" dirty="0" smtClean="0"/>
              <a:t>increase the awareness about various food available in an area . To make cross cultural awareness among the people and to generate the feeling of oneness . Provide on time delivery of foods.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/>
              <a:t>In other words, our </a:t>
            </a:r>
            <a:r>
              <a:rPr lang="en-US" sz="2000" b="1" dirty="0" smtClean="0"/>
              <a:t>food </a:t>
            </a:r>
            <a:r>
              <a:rPr lang="en-US" sz="2000" b="1" dirty="0"/>
              <a:t>portal has, following objectives:</a:t>
            </a:r>
          </a:p>
          <a:p>
            <a:pPr algn="just"/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Simple database is maintained.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Easy operations for the operator of the system. User interfaces are user accommodating and attractive; it takes very less time for the operator to use the system. 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         Objectives</a:t>
            </a:r>
            <a:endParaRPr lang="ko-KR" altLang="en-US" sz="4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5FF190C-9050-4513-B716-DFBD01C2D166}"/>
              </a:ext>
            </a:extLst>
          </p:cNvPr>
          <p:cNvSpPr txBox="1"/>
          <p:nvPr/>
        </p:nvSpPr>
        <p:spPr>
          <a:xfrm>
            <a:off x="1386178" y="286742"/>
            <a:ext cx="84071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latin typeface="+mj-lt"/>
                <a:cs typeface="Arial" pitchFamily="34" charset="0"/>
              </a:rPr>
              <a:t>          Technology Used:</a:t>
            </a:r>
            <a:endParaRPr lang="ko-KR" altLang="en-US" sz="5400" b="1" dirty="0">
              <a:latin typeface="+mj-lt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C43EED7-95FC-4401-BCA8-766390090DE2}"/>
              </a:ext>
            </a:extLst>
          </p:cNvPr>
          <p:cNvSpPr/>
          <p:nvPr/>
        </p:nvSpPr>
        <p:spPr>
          <a:xfrm>
            <a:off x="1169894" y="2890391"/>
            <a:ext cx="10584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i="1" u="sng" dirty="0">
                <a:solidFill>
                  <a:srgbClr val="C00000"/>
                </a:solidFill>
              </a:rPr>
              <a:t>Front End: </a:t>
            </a:r>
            <a:r>
              <a:rPr lang="en-US" sz="4400" i="1" u="sng" dirty="0" smtClean="0">
                <a:solidFill>
                  <a:srgbClr val="C00000"/>
                </a:solidFill>
              </a:rPr>
              <a:t>React</a:t>
            </a:r>
            <a:endParaRPr lang="en-US" sz="4400" i="1" u="sng" dirty="0">
              <a:solidFill>
                <a:srgbClr val="C00000"/>
              </a:solidFill>
            </a:endParaRPr>
          </a:p>
          <a:p>
            <a:pPr algn="just"/>
            <a:r>
              <a:rPr lang="en-US" sz="4400" i="1" u="sng" dirty="0">
                <a:solidFill>
                  <a:srgbClr val="7030A0"/>
                </a:solidFill>
              </a:rPr>
              <a:t>Back End: Java Spring Boot API.</a:t>
            </a:r>
          </a:p>
        </p:txBody>
      </p:sp>
    </p:spTree>
    <p:extLst>
      <p:ext uri="{BB962C8B-B14F-4D97-AF65-F5344CB8AC3E}">
        <p14:creationId xmlns:p14="http://schemas.microsoft.com/office/powerpoint/2010/main" val="3943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502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rgbClr val="FF0000"/>
                </a:solidFill>
              </a:rPr>
              <a:t>UML Diagrams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648994" y="653143"/>
            <a:ext cx="128016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610363" y="58145"/>
            <a:ext cx="71593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        E-R Diagram</a:t>
            </a:r>
            <a:endParaRPr lang="ko-KR" altLang="en-US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135" y="-5395451"/>
            <a:ext cx="9620250" cy="17896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82300" y="7734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782300" y="7734300"/>
            <a:ext cx="163830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 Diagram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97119"/>
            <a:ext cx="10371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600" dirty="0">
                <a:solidFill>
                  <a:srgbClr val="FF0000"/>
                </a:solidFill>
              </a:rPr>
              <a:t>E-R Diagram(</a:t>
            </a:r>
            <a:r>
              <a:rPr lang="en-GB" sz="3600" dirty="0" err="1">
                <a:solidFill>
                  <a:srgbClr val="FF0000"/>
                </a:solidFill>
              </a:rPr>
              <a:t>MySQL</a:t>
            </a:r>
            <a:r>
              <a:rPr lang="en-GB" sz="3600" dirty="0">
                <a:solidFill>
                  <a:srgbClr val="FF0000"/>
                </a:solidFill>
              </a:rPr>
              <a:t> Auto generated)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707</Words>
  <Application>Microsoft Office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HY얕은샘물M</vt:lpstr>
      <vt:lpstr>Symbol</vt:lpstr>
      <vt:lpstr>Times New Roman</vt:lpstr>
      <vt:lpstr>Tw Cen MT</vt:lpstr>
      <vt:lpstr>Tw Cen MT Condensed</vt:lpstr>
      <vt:lpstr>Wingdings</vt:lpstr>
      <vt:lpstr>Wingdings 2</vt:lpstr>
      <vt:lpstr>Wingdings 3</vt:lpstr>
      <vt:lpstr>Contents Slide Master</vt:lpstr>
      <vt:lpstr>Section Break Slide Master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229</cp:revision>
  <dcterms:created xsi:type="dcterms:W3CDTF">2020-01-20T05:08:25Z</dcterms:created>
  <dcterms:modified xsi:type="dcterms:W3CDTF">2023-03-08T09:53:12Z</dcterms:modified>
</cp:coreProperties>
</file>